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m4v" ContentType="video/mp4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300" r:id="rId16"/>
    <p:sldId id="301" r:id="rId17"/>
    <p:sldId id="302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6600"/>
    <a:srgbClr val="FF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-9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hyperlink" Target="https://news.artnet.com/market/most-expensive-nfts-195259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news.artnet.com/market/most-expensive-nfts-19525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4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="" xmlns:a16="http://schemas.microsoft.com/office/drawing/2014/main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="" xmlns:a16="http://schemas.microsoft.com/office/drawing/2014/main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="" xmlns:a16="http://schemas.microsoft.com/office/drawing/2014/main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04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67" y="0"/>
            <a:ext cx="11029616" cy="1188720"/>
          </a:xfrm>
        </p:spPr>
        <p:txBody>
          <a:bodyPr/>
          <a:lstStyle/>
          <a:p>
            <a:r>
              <a:rPr lang="en-IN" dirty="0" smtClean="0"/>
              <a:t>Expensive NFT</a:t>
            </a:r>
            <a:r>
              <a:rPr lang="en-IN" cap="none" dirty="0" smtClean="0"/>
              <a:t>s</a:t>
            </a:r>
            <a:r>
              <a:rPr lang="en-IN" dirty="0" smtClean="0"/>
              <a:t> sold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9517" y="4194597"/>
            <a:ext cx="2259725" cy="266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0370" y="4498427"/>
            <a:ext cx="2709749" cy="218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618" y="4099035"/>
            <a:ext cx="2288544" cy="261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8962" y="2638100"/>
            <a:ext cx="2182503" cy="412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1559" y="1051034"/>
            <a:ext cx="2217604" cy="30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11" y="413157"/>
            <a:ext cx="2457091" cy="793645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26318" y="851339"/>
            <a:ext cx="2722180" cy="311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08634" y="620110"/>
            <a:ext cx="2172158" cy="260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8164" y="1217558"/>
            <a:ext cx="2160523" cy="164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040" y="3563134"/>
            <a:ext cx="2099211" cy="249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41435" y="6306207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12"/>
              </a:rPr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172" y="-94594"/>
            <a:ext cx="11029616" cy="1188720"/>
          </a:xfrm>
        </p:spPr>
        <p:txBody>
          <a:bodyPr/>
          <a:lstStyle/>
          <a:p>
            <a:r>
              <a:rPr lang="en-IN" dirty="0" smtClean="0"/>
              <a:t>Other NOTABLE NFT ART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2773"/>
            <a:ext cx="2422634" cy="268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1394" y="1030012"/>
            <a:ext cx="2707465" cy="353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7076" y="4553116"/>
            <a:ext cx="2953407" cy="223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109548"/>
            <a:ext cx="2567018" cy="237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58601" y="1240246"/>
            <a:ext cx="2632384" cy="323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16397" y="866119"/>
            <a:ext cx="2198505" cy="326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10504" y="1204092"/>
            <a:ext cx="2360488" cy="275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40783" y="4711758"/>
            <a:ext cx="3354254" cy="209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29875" y="4614864"/>
            <a:ext cx="2968733" cy="210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0414" y="6415098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12"/>
              </a:rPr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6933705" cy="3634486"/>
          </a:xfrm>
        </p:spPr>
        <p:txBody>
          <a:bodyPr/>
          <a:lstStyle/>
          <a:p>
            <a:r>
              <a:rPr lang="en-US" dirty="0" smtClean="0"/>
              <a:t>The big NFTs marketplaces like </a:t>
            </a:r>
            <a:r>
              <a:rPr lang="en-US" dirty="0" err="1" smtClean="0"/>
              <a:t>Opensea</a:t>
            </a:r>
            <a:r>
              <a:rPr lang="en-US" dirty="0" smtClean="0"/>
              <a:t>, Nifty Gateway, </a:t>
            </a:r>
            <a:r>
              <a:rPr lang="en-US" dirty="0" err="1" smtClean="0"/>
              <a:t>Makersplace</a:t>
            </a:r>
            <a:r>
              <a:rPr lang="en-US" dirty="0" smtClean="0"/>
              <a:t>, etc. use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taking high transaction fees for listing NFTs on sale/auction, for buying NFTs</a:t>
            </a:r>
            <a:r>
              <a:rPr lang="en-US" dirty="0" smtClean="0"/>
              <a:t>.</a:t>
            </a:r>
          </a:p>
          <a:p>
            <a:r>
              <a:rPr lang="en-GB" dirty="0" smtClean="0"/>
              <a:t>Each NFT when deposited is costly for the environment. The real-world energy used to process a single </a:t>
            </a:r>
            <a:r>
              <a:rPr lang="en-GB" dirty="0" err="1" smtClean="0"/>
              <a:t>Ethereum</a:t>
            </a:r>
            <a:r>
              <a:rPr lang="en-GB" dirty="0" smtClean="0"/>
              <a:t> transaction is equivalent to the average EU resident’s electricity consumption for four days. It’s a huge drain on the environment. And for users, this can mean expensive ‘gas fees’ – a complex costs system where buyers and sellers pay for the energy use of processing </a:t>
            </a:r>
            <a:r>
              <a:rPr lang="en-GB" dirty="0" err="1" smtClean="0"/>
              <a:t>blockchain</a:t>
            </a:r>
            <a:r>
              <a:rPr lang="en-GB" dirty="0" smtClean="0"/>
              <a:t> transactions.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Overview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Definition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Market</a:t>
            </a:r>
          </a:p>
          <a:p>
            <a:r>
              <a:rPr lang="en-IN" dirty="0">
                <a:hlinkClick r:id="rId3" action="ppaction://hlinksldjump"/>
              </a:rPr>
              <a:t>Comparo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NFT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FT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4" action="ppaction://hlinksldjump"/>
              </a:rPr>
              <a:t>Standards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ETH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EOS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 smtClean="0">
                <a:hlinkClick r:id="rId5" action="ppaction://hlinksldjump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Categories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Expensive</a:t>
            </a:r>
            <a:r>
              <a:rPr lang="en-US" dirty="0" smtClean="0"/>
              <a:t>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NFTs sold</a:t>
            </a:r>
            <a:endParaRPr lang="en-IN" dirty="0" smtClean="0">
              <a:latin typeface="Aparajita" pitchFamily="18" charset="0"/>
              <a:cs typeface="Aparajit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=""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="" xmlns:a16="http://schemas.microsoft.com/office/drawing/2014/main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="" xmlns:a16="http://schemas.microsoft.com/office/drawing/2014/main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="" xmlns:a16="http://schemas.microsoft.com/office/drawing/2014/main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590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=""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="" xmlns:p14="http://schemas.microsoft.com/office/powerpoint/2010/main" val="38390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="" xmlns:a16="http://schemas.microsoft.com/office/drawing/2014/main" id="{4E6003F4-2AA7-481D-AD1E-F6D5B9CABA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DGoods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="" xmlns:a16="http://schemas.microsoft.com/office/drawing/2014/main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="" xmlns:a16="http://schemas.microsoft.com/office/drawing/2014/main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61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2527</TotalTime>
  <Words>263</Words>
  <Application>Microsoft Office PowerPoint</Application>
  <PresentationFormat>Custom</PresentationFormat>
  <Paragraphs>38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Slide 9</vt:lpstr>
      <vt:lpstr>Applications</vt:lpstr>
      <vt:lpstr>Categories</vt:lpstr>
      <vt:lpstr>Expensive NFTs sold</vt:lpstr>
      <vt:lpstr>Other NOTABLE NFT ART</vt:lpstr>
      <vt:lpstr>Problems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</cp:lastModifiedBy>
  <cp:revision>313</cp:revision>
  <dcterms:created xsi:type="dcterms:W3CDTF">2020-12-23T07:18:59Z</dcterms:created>
  <dcterms:modified xsi:type="dcterms:W3CDTF">2021-05-07T20:29:43Z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